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815" r:id="rId2"/>
    <p:sldId id="809" r:id="rId3"/>
    <p:sldId id="844" r:id="rId4"/>
    <p:sldId id="845" r:id="rId5"/>
    <p:sldId id="846" r:id="rId6"/>
    <p:sldId id="847" r:id="rId7"/>
    <p:sldId id="848" r:id="rId8"/>
    <p:sldId id="841" r:id="rId9"/>
    <p:sldId id="849" r:id="rId10"/>
    <p:sldId id="850" r:id="rId11"/>
    <p:sldId id="819" r:id="rId12"/>
  </p:sldIdLst>
  <p:sldSz cx="9906000" cy="6858000" type="A4"/>
  <p:notesSz cx="6735763" cy="9866313"/>
  <p:defaultTextStyle>
    <a:defPPr>
      <a:defRPr lang="ru-RU"/>
    </a:defPPr>
    <a:lvl1pPr marL="0" algn="l" defTabSz="957820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1pPr>
    <a:lvl2pPr marL="478910" algn="l" defTabSz="957820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2pPr>
    <a:lvl3pPr marL="957820" algn="l" defTabSz="957820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3pPr>
    <a:lvl4pPr marL="1436730" algn="l" defTabSz="957820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4pPr>
    <a:lvl5pPr marL="1915640" algn="l" defTabSz="957820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5pPr>
    <a:lvl6pPr marL="2394550" algn="l" defTabSz="957820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6pPr>
    <a:lvl7pPr marL="2873460" algn="l" defTabSz="957820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7pPr>
    <a:lvl8pPr marL="3352371" algn="l" defTabSz="957820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8pPr>
    <a:lvl9pPr marL="3831280" algn="l" defTabSz="957820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C3"/>
    <a:srgbClr val="FFE593"/>
    <a:srgbClr val="E6E6E6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5476" autoAdjust="0"/>
  </p:normalViewPr>
  <p:slideViewPr>
    <p:cSldViewPr>
      <p:cViewPr varScale="1">
        <p:scale>
          <a:sx n="167" d="100"/>
          <a:sy n="167" d="100"/>
        </p:scale>
        <p:origin x="1292" y="10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042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D1910-97E6-417F-B412-D530E4B44F31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07B16-2449-47B0-8F3A-2977855C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9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20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1pPr>
    <a:lvl2pPr marL="478910" algn="l" defTabSz="957820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2pPr>
    <a:lvl3pPr marL="957820" algn="l" defTabSz="957820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3pPr>
    <a:lvl4pPr marL="1436730" algn="l" defTabSz="957820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4pPr>
    <a:lvl5pPr marL="1915640" algn="l" defTabSz="957820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5pPr>
    <a:lvl6pPr marL="2394550" algn="l" defTabSz="957820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6pPr>
    <a:lvl7pPr marL="2873460" algn="l" defTabSz="957820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7pPr>
    <a:lvl8pPr marL="3352371" algn="l" defTabSz="957820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8pPr>
    <a:lvl9pPr marL="3831280" algn="l" defTabSz="957820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7B16-2449-47B0-8F3A-2977855C026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7B16-2449-47B0-8F3A-2977855C026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80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7B16-2449-47B0-8F3A-2977855C026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28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7B16-2449-47B0-8F3A-2977855C026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61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7B16-2449-47B0-8F3A-2977855C026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56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7B16-2449-47B0-8F3A-2977855C026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02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7B16-2449-47B0-8F3A-2977855C026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51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7B16-2449-47B0-8F3A-2977855C026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17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3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5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0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34" b="1" i="0">
                <a:solidFill>
                  <a:srgbClr val="4453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8E01C-FE2F-4CD3-AF48-21AEFBD37625}" type="datetime1">
              <a:rPr lang="x-none" smtClean="0"/>
              <a:t>03.12.2024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448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5" y="4406901"/>
            <a:ext cx="8420100" cy="1362075"/>
          </a:xfrm>
        </p:spPr>
        <p:txBody>
          <a:bodyPr anchor="t"/>
          <a:lstStyle>
            <a:lvl1pPr algn="l">
              <a:defRPr sz="4736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5" y="2906714"/>
            <a:ext cx="8420100" cy="1500187"/>
          </a:xfrm>
        </p:spPr>
        <p:txBody>
          <a:bodyPr anchor="b"/>
          <a:lstStyle>
            <a:lvl1pPr marL="0" indent="0">
              <a:buNone/>
              <a:defRPr sz="2368">
                <a:solidFill>
                  <a:schemeClr val="tx1">
                    <a:tint val="75000"/>
                  </a:schemeClr>
                </a:solidFill>
              </a:defRPr>
            </a:lvl1pPr>
            <a:lvl2pPr marL="541325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3315"/>
            </a:lvl1pPr>
            <a:lvl2pPr>
              <a:defRPr sz="2842"/>
            </a:lvl2pPr>
            <a:lvl3pPr>
              <a:defRPr sz="236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3315"/>
            </a:lvl1pPr>
            <a:lvl2pPr>
              <a:defRPr sz="2842"/>
            </a:lvl2pPr>
            <a:lvl3pPr>
              <a:defRPr sz="236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0" cy="3951288"/>
          </a:xfrm>
        </p:spPr>
        <p:txBody>
          <a:bodyPr/>
          <a:lstStyle>
            <a:lvl1pPr>
              <a:defRPr sz="2842"/>
            </a:lvl1pPr>
            <a:lvl2pPr>
              <a:defRPr sz="2368"/>
            </a:lvl2pPr>
            <a:lvl3pPr>
              <a:defRPr sz="2131"/>
            </a:lvl3pPr>
            <a:lvl4pPr>
              <a:defRPr sz="1894"/>
            </a:lvl4pPr>
            <a:lvl5pPr>
              <a:defRPr sz="1894"/>
            </a:lvl5pPr>
            <a:lvl6pPr>
              <a:defRPr sz="1894"/>
            </a:lvl6pPr>
            <a:lvl7pPr>
              <a:defRPr sz="1894"/>
            </a:lvl7pPr>
            <a:lvl8pPr>
              <a:defRPr sz="1894"/>
            </a:lvl8pPr>
            <a:lvl9pPr>
              <a:defRPr sz="189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90" cy="3951288"/>
          </a:xfrm>
        </p:spPr>
        <p:txBody>
          <a:bodyPr/>
          <a:lstStyle>
            <a:lvl1pPr>
              <a:defRPr sz="2842"/>
            </a:lvl1pPr>
            <a:lvl2pPr>
              <a:defRPr sz="2368"/>
            </a:lvl2pPr>
            <a:lvl3pPr>
              <a:defRPr sz="2131"/>
            </a:lvl3pPr>
            <a:lvl4pPr>
              <a:defRPr sz="1894"/>
            </a:lvl4pPr>
            <a:lvl5pPr>
              <a:defRPr sz="1894"/>
            </a:lvl5pPr>
            <a:lvl6pPr>
              <a:defRPr sz="1894"/>
            </a:lvl6pPr>
            <a:lvl7pPr>
              <a:defRPr sz="1894"/>
            </a:lvl7pPr>
            <a:lvl8pPr>
              <a:defRPr sz="1894"/>
            </a:lvl8pPr>
            <a:lvl9pPr>
              <a:defRPr sz="189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36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789"/>
            </a:lvl1pPr>
            <a:lvl2pPr>
              <a:defRPr sz="3315"/>
            </a:lvl2pPr>
            <a:lvl3pPr>
              <a:defRPr sz="2842"/>
            </a:lvl3pPr>
            <a:lvl4pPr>
              <a:defRPr sz="2368"/>
            </a:lvl4pPr>
            <a:lvl5pPr>
              <a:defRPr sz="2368"/>
            </a:lvl5pPr>
            <a:lvl6pPr>
              <a:defRPr sz="2368"/>
            </a:lvl6pPr>
            <a:lvl7pPr>
              <a:defRPr sz="2368"/>
            </a:lvl7pPr>
            <a:lvl8pPr>
              <a:defRPr sz="2368"/>
            </a:lvl8pPr>
            <a:lvl9pPr>
              <a:defRPr sz="236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658"/>
            </a:lvl1pPr>
            <a:lvl2pPr marL="541325" indent="0">
              <a:buNone/>
              <a:defRPr sz="1421"/>
            </a:lvl2pPr>
            <a:lvl3pPr marL="1082650" indent="0">
              <a:buNone/>
              <a:defRPr sz="1184"/>
            </a:lvl3pPr>
            <a:lvl4pPr marL="1623974" indent="0">
              <a:buNone/>
              <a:defRPr sz="1066"/>
            </a:lvl4pPr>
            <a:lvl5pPr marL="2165299" indent="0">
              <a:buNone/>
              <a:defRPr sz="1066"/>
            </a:lvl5pPr>
            <a:lvl6pPr marL="2706624" indent="0">
              <a:buNone/>
              <a:defRPr sz="1066"/>
            </a:lvl6pPr>
            <a:lvl7pPr marL="3247949" indent="0">
              <a:buNone/>
              <a:defRPr sz="1066"/>
            </a:lvl7pPr>
            <a:lvl8pPr marL="3789274" indent="0">
              <a:buNone/>
              <a:defRPr sz="1066"/>
            </a:lvl8pPr>
            <a:lvl9pPr marL="4330598" indent="0">
              <a:buNone/>
              <a:defRPr sz="106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36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789"/>
            </a:lvl1pPr>
            <a:lvl2pPr marL="541325" indent="0">
              <a:buNone/>
              <a:defRPr sz="3315"/>
            </a:lvl2pPr>
            <a:lvl3pPr marL="1082650" indent="0">
              <a:buNone/>
              <a:defRPr sz="2842"/>
            </a:lvl3pPr>
            <a:lvl4pPr marL="1623974" indent="0">
              <a:buNone/>
              <a:defRPr sz="2368"/>
            </a:lvl4pPr>
            <a:lvl5pPr marL="2165299" indent="0">
              <a:buNone/>
              <a:defRPr sz="2368"/>
            </a:lvl5pPr>
            <a:lvl6pPr marL="2706624" indent="0">
              <a:buNone/>
              <a:defRPr sz="2368"/>
            </a:lvl6pPr>
            <a:lvl7pPr marL="3247949" indent="0">
              <a:buNone/>
              <a:defRPr sz="2368"/>
            </a:lvl7pPr>
            <a:lvl8pPr marL="3789274" indent="0">
              <a:buNone/>
              <a:defRPr sz="2368"/>
            </a:lvl8pPr>
            <a:lvl9pPr marL="4330598" indent="0">
              <a:buNone/>
              <a:defRPr sz="236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658"/>
            </a:lvl1pPr>
            <a:lvl2pPr marL="541325" indent="0">
              <a:buNone/>
              <a:defRPr sz="1421"/>
            </a:lvl2pPr>
            <a:lvl3pPr marL="1082650" indent="0">
              <a:buNone/>
              <a:defRPr sz="1184"/>
            </a:lvl3pPr>
            <a:lvl4pPr marL="1623974" indent="0">
              <a:buNone/>
              <a:defRPr sz="1066"/>
            </a:lvl4pPr>
            <a:lvl5pPr marL="2165299" indent="0">
              <a:buNone/>
              <a:defRPr sz="1066"/>
            </a:lvl5pPr>
            <a:lvl6pPr marL="2706624" indent="0">
              <a:buNone/>
              <a:defRPr sz="1066"/>
            </a:lvl6pPr>
            <a:lvl7pPr marL="3247949" indent="0">
              <a:buNone/>
              <a:defRPr sz="1066"/>
            </a:lvl7pPr>
            <a:lvl8pPr marL="3789274" indent="0">
              <a:buNone/>
              <a:defRPr sz="1066"/>
            </a:lvl8pPr>
            <a:lvl9pPr marL="4330598" indent="0">
              <a:buNone/>
              <a:defRPr sz="106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82650" rtl="0" eaLnBrk="1" latinLnBrk="0" hangingPunct="1">
        <a:spcBef>
          <a:spcPct val="0"/>
        </a:spcBef>
        <a:buNone/>
        <a:defRPr sz="52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994" indent="-405994" algn="l" defTabSz="1082650" rtl="0" eaLnBrk="1" latinLnBrk="0" hangingPunct="1">
        <a:spcBef>
          <a:spcPct val="20000"/>
        </a:spcBef>
        <a:buFont typeface="Arial" pitchFamily="34" charset="0"/>
        <a:buChar char="•"/>
        <a:defRPr sz="3789" kern="1200">
          <a:solidFill>
            <a:schemeClr val="tx1"/>
          </a:solidFill>
          <a:latin typeface="+mn-lt"/>
          <a:ea typeface="+mn-ea"/>
          <a:cs typeface="+mn-cs"/>
        </a:defRPr>
      </a:lvl1pPr>
      <a:lvl2pPr marL="879653" indent="-338328" algn="l" defTabSz="1082650" rtl="0" eaLnBrk="1" latinLnBrk="0" hangingPunct="1">
        <a:spcBef>
          <a:spcPct val="20000"/>
        </a:spcBef>
        <a:buFont typeface="Arial" pitchFamily="34" charset="0"/>
        <a:buChar char="–"/>
        <a:defRPr sz="3315" kern="1200">
          <a:solidFill>
            <a:schemeClr val="tx1"/>
          </a:solidFill>
          <a:latin typeface="+mn-lt"/>
          <a:ea typeface="+mn-ea"/>
          <a:cs typeface="+mn-cs"/>
        </a:defRPr>
      </a:lvl2pPr>
      <a:lvl3pPr marL="1353312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842" kern="1200">
          <a:solidFill>
            <a:schemeClr val="tx1"/>
          </a:solidFill>
          <a:latin typeface="+mn-lt"/>
          <a:ea typeface="+mn-ea"/>
          <a:cs typeface="+mn-cs"/>
        </a:defRPr>
      </a:lvl3pPr>
      <a:lvl4pPr marL="1894637" indent="-270662" algn="l" defTabSz="1082650" rtl="0" eaLnBrk="1" latinLnBrk="0" hangingPunct="1">
        <a:spcBef>
          <a:spcPct val="20000"/>
        </a:spcBef>
        <a:buFont typeface="Arial" pitchFamily="34" charset="0"/>
        <a:buChar char="–"/>
        <a:defRPr sz="2368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indent="-270662" algn="l" defTabSz="1082650" rtl="0" eaLnBrk="1" latinLnBrk="0" hangingPunct="1">
        <a:spcBef>
          <a:spcPct val="20000"/>
        </a:spcBef>
        <a:buFont typeface="Arial" pitchFamily="34" charset="0"/>
        <a:buChar char="»"/>
        <a:defRPr sz="2368" kern="1200">
          <a:solidFill>
            <a:schemeClr val="tx1"/>
          </a:solidFill>
          <a:latin typeface="+mn-lt"/>
          <a:ea typeface="+mn-ea"/>
          <a:cs typeface="+mn-cs"/>
        </a:defRPr>
      </a:lvl5pPr>
      <a:lvl6pPr marL="2977286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6pPr>
      <a:lvl7pPr marL="3518611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7pPr>
      <a:lvl8pPr marL="4059936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8pPr>
      <a:lvl9pPr marL="4601261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151560" y="646691"/>
            <a:ext cx="9754440" cy="67409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710"/>
              </a:spcAft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ОФОРМЛЕНИЮ ПРЕЗЕНТАЦИИ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3" b="27772"/>
          <a:stretch/>
        </p:blipFill>
        <p:spPr>
          <a:xfrm>
            <a:off x="174798" y="1484784"/>
            <a:ext cx="4593150" cy="4988723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/>
          <p:nvPr/>
        </p:nvCxnSpPr>
        <p:spPr>
          <a:xfrm flipV="1">
            <a:off x="56456" y="657360"/>
            <a:ext cx="0" cy="6012000"/>
          </a:xfrm>
          <a:prstGeom prst="line">
            <a:avLst/>
          </a:prstGeom>
          <a:ln w="1111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767948" y="1347263"/>
            <a:ext cx="5138052" cy="5394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Презентация должна содержать 10-15 слайдов и выполнена в корпоративном формате.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Шрифт, используемый в презентации –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Arial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. Цвет – черный.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Для выделения или акцента на фрагменте текста в презентации допускается использование одного дополнительного цвета.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Размер текста подбирается в зависимости от содержимого слайда, желательно, единый для всей презентации.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Границы текста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и иллюстрации не должны выходить за пределы границы слайда, а также не должны заходить на элементы шаблона презентации.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Старайтесь не перенасыщать презентацию большим количеством текста.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Ваша презентация должна помогать слушателям понять ваш доклад.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Картинки в презентации должны быть хорошего качества.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Не допускается использование своего шаблона или стандартного шаблона презентации.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Время выступления – 5-7 минут, ответы на вопросы – не более 10 минут.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5547" cy="6466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49144" y="116632"/>
            <a:ext cx="358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международная конференция</a:t>
            </a:r>
          </a:p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«ТЕХНОЛОГИИ ИНЖЕНЕРНОГО БУДУЩЕГО»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277397" y="112347"/>
            <a:ext cx="3528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344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колонтитул вер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6377156"/>
            <a:ext cx="1260000" cy="3744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9392689" y="6390623"/>
            <a:ext cx="303288" cy="3474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58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658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49144" y="116632"/>
            <a:ext cx="358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международная конференция</a:t>
            </a:r>
          </a:p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«ТЕХНОЛОГИИ ИНЖЕНЕРНОГО БУДУЩЕГО»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277397" y="112347"/>
            <a:ext cx="3528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5547" cy="64669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39763" y="1774413"/>
            <a:ext cx="8964000" cy="20005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9762" y="1124744"/>
            <a:ext cx="89640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БИБЛИОГРАФИЧЕСКИЙ СПИСОК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26448" y="776926"/>
            <a:ext cx="1092752" cy="5842730"/>
            <a:chOff x="126448" y="776926"/>
            <a:chExt cx="1092752" cy="584273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26448" y="776926"/>
              <a:ext cx="1092752" cy="1014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80000" y="856220"/>
              <a:ext cx="0" cy="5763436"/>
            </a:xfrm>
            <a:prstGeom prst="line">
              <a:avLst/>
            </a:prstGeom>
            <a:ln w="1111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613602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1910" b="-1"/>
          <a:stretch/>
        </p:blipFill>
        <p:spPr>
          <a:xfrm>
            <a:off x="0" y="0"/>
            <a:ext cx="2891106" cy="58104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28316" y="6324599"/>
            <a:ext cx="1272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БЕЛГРАД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26031" y="6336268"/>
            <a:ext cx="1133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244330" y="6336268"/>
            <a:ext cx="118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672381" y="6324599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ОМСК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852372" y="6317217"/>
            <a:ext cx="2403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500985" y="6309052"/>
            <a:ext cx="1313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ТАШКЕНТ</a:t>
            </a: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1407458" y="6412983"/>
            <a:ext cx="204232" cy="204232"/>
          </a:xfrm>
          <a:prstGeom prst="flowChartConnector">
            <a:avLst/>
          </a:prstGeom>
          <a:noFill/>
          <a:ln w="38100">
            <a:solidFill>
              <a:srgbClr val="FFD4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2981229" y="6412983"/>
            <a:ext cx="204232" cy="204232"/>
          </a:xfrm>
          <a:prstGeom prst="flowChartConnector">
            <a:avLst/>
          </a:prstGeom>
          <a:noFill/>
          <a:ln w="38100">
            <a:solidFill>
              <a:srgbClr val="FFD4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4458818" y="6412983"/>
            <a:ext cx="204232" cy="204232"/>
          </a:xfrm>
          <a:prstGeom prst="flowChartConnector">
            <a:avLst/>
          </a:prstGeom>
          <a:noFill/>
          <a:ln w="38100">
            <a:solidFill>
              <a:srgbClr val="FFD4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5619939" y="6412983"/>
            <a:ext cx="204232" cy="204232"/>
          </a:xfrm>
          <a:prstGeom prst="flowChartConnector">
            <a:avLst/>
          </a:prstGeom>
          <a:noFill/>
          <a:ln w="38100">
            <a:solidFill>
              <a:srgbClr val="FFD4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8336492" y="6391602"/>
            <a:ext cx="204232" cy="204232"/>
          </a:xfrm>
          <a:prstGeom prst="flowChartConnector">
            <a:avLst/>
          </a:prstGeom>
          <a:noFill/>
          <a:ln w="38100">
            <a:solidFill>
              <a:srgbClr val="FFD4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00" y="3320809"/>
            <a:ext cx="548576" cy="533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36" y="4484701"/>
            <a:ext cx="544905" cy="383136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3490827" y="4530606"/>
            <a:ext cx="30380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conference@onhpgroup.com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33" y="5000858"/>
            <a:ext cx="673910" cy="650838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3490827" y="5034286"/>
            <a:ext cx="3555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644050, </a:t>
            </a:r>
            <a:r>
              <a:rPr lang="ru-RU" sz="1600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Федерация,</a:t>
            </a:r>
          </a:p>
          <a:p>
            <a:r>
              <a:rPr lang="ru-RU" sz="1600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Омск, Бульвар Инженеров, д. 1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32522"/>
          <a:stretch/>
        </p:blipFill>
        <p:spPr>
          <a:xfrm>
            <a:off x="4809390" y="0"/>
            <a:ext cx="5096610" cy="38100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90827" y="3471454"/>
            <a:ext cx="2488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https://onhpgroup.com</a:t>
            </a:r>
            <a:endParaRPr lang="ru-RU" sz="16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00" y="3903712"/>
            <a:ext cx="548576" cy="5334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490827" y="4054357"/>
            <a:ext cx="28424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https://mc.onhpgroup.com</a:t>
            </a:r>
            <a:endParaRPr lang="ru-RU" sz="16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-15552" y="5784491"/>
            <a:ext cx="9937104" cy="387300"/>
            <a:chOff x="-15552" y="5784491"/>
            <a:chExt cx="9937104" cy="3873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391"/>
            <a:stretch/>
          </p:blipFill>
          <p:spPr>
            <a:xfrm rot="16200000">
              <a:off x="4401003" y="4116013"/>
              <a:ext cx="387299" cy="3724258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" t="27719" r="68391"/>
            <a:stretch/>
          </p:blipFill>
          <p:spPr>
            <a:xfrm rot="16200000">
              <a:off x="1140002" y="4628937"/>
              <a:ext cx="380812" cy="2691919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" r="68391" b="8475"/>
            <a:stretch/>
          </p:blipFill>
          <p:spPr>
            <a:xfrm rot="16200000">
              <a:off x="8026839" y="4270592"/>
              <a:ext cx="380812" cy="3408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069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202254" y="1484784"/>
            <a:ext cx="7501492" cy="213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31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31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31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НАЗВАНИЕ ДОКЛАДА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938225" y="5954189"/>
            <a:ext cx="1959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«ОНХП»</a:t>
            </a:r>
          </a:p>
          <a:p>
            <a:pPr algn="ctr"/>
            <a:r>
              <a:rPr lang="ru-RU" sz="2000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endParaRPr lang="ru-RU" sz="2000" dirty="0">
              <a:solidFill>
                <a:srgbClr val="9D9E9E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817096" y="6308132"/>
            <a:ext cx="4032436" cy="11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6456" y="6308132"/>
            <a:ext cx="396044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38" y="1988840"/>
            <a:ext cx="3893524" cy="693305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2189993" y="2852936"/>
            <a:ext cx="554312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77881"/>
            <a:ext cx="9906000" cy="87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международная конференция</a:t>
            </a:r>
          </a:p>
          <a:p>
            <a:pPr algn="ctr"/>
            <a:r>
              <a:rPr lang="ru-RU" b="1" dirty="0"/>
              <a:t>«ТЕХНОЛОГИИ ИНЖЕНЕРНОГО БУДУЩЕГО»</a:t>
            </a:r>
            <a:endParaRPr lang="ru-RU" dirty="0"/>
          </a:p>
          <a:p>
            <a:pPr algn="ct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МОЛОДЕЖНАЯ СЕКЦИЯ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4221088"/>
            <a:ext cx="5608757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ru-RU" altLang="ru-RU" sz="15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Автор: Фамилия Имя Отчество, студент/магистрант/обучающийся/молодой специалист </a:t>
            </a:r>
            <a:r>
              <a:rPr lang="en-US" alt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altLang="ru-RU" sz="15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-го курса/класса/года работы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ru-RU" altLang="ru-RU" sz="15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организация </a:t>
            </a:r>
            <a:r>
              <a:rPr lang="ru-RU" alt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(наименование образовательной организации по уставу)</a:t>
            </a:r>
            <a:r>
              <a:rPr lang="ru-RU" altLang="ru-RU" sz="15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организации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ru-RU" altLang="ru-RU" sz="15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 Фамилия Имя Отчество, ученая степень, должность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" y="78277"/>
            <a:ext cx="1412437" cy="1406507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8193360" y="188640"/>
            <a:ext cx="1578628" cy="5976664"/>
            <a:chOff x="8193360" y="-27384"/>
            <a:chExt cx="1578628" cy="597666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50"/>
            <a:stretch/>
          </p:blipFill>
          <p:spPr>
            <a:xfrm>
              <a:off x="8959238" y="-27384"/>
              <a:ext cx="812750" cy="594928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50"/>
            <a:stretch/>
          </p:blipFill>
          <p:spPr>
            <a:xfrm>
              <a:off x="8193360" y="0"/>
              <a:ext cx="751654" cy="5949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78050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колонтитул вер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6377156"/>
            <a:ext cx="1260000" cy="3744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9392689" y="6390623"/>
            <a:ext cx="303288" cy="3474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58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58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49144" y="116632"/>
            <a:ext cx="358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международная конференция</a:t>
            </a:r>
          </a:p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«ТЕХНОЛОГИИ ИНЖЕНЕРНОГО БУДУЩЕГО»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277397" y="112347"/>
            <a:ext cx="3528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5547" cy="64669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0011" y="1196752"/>
            <a:ext cx="2386073" cy="1440000"/>
          </a:xfrm>
          <a:prstGeom prst="rect">
            <a:avLst/>
          </a:prstGeom>
          <a:solidFill>
            <a:srgbClr val="FFC000">
              <a:alpha val="12000"/>
            </a:srgbClr>
          </a:solidFill>
          <a:ln w="3175">
            <a:solidFill>
              <a:srgbClr val="9D9E9E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sz="16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20011" y="3037463"/>
            <a:ext cx="2386073" cy="1440000"/>
          </a:xfrm>
          <a:prstGeom prst="rect">
            <a:avLst/>
          </a:prstGeom>
          <a:solidFill>
            <a:srgbClr val="FFC000">
              <a:alpha val="12000"/>
            </a:srgbClr>
          </a:solidFill>
          <a:ln w="3175">
            <a:solidFill>
              <a:srgbClr val="9D9E9E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16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20011" y="4878174"/>
            <a:ext cx="2386073" cy="1440000"/>
          </a:xfrm>
          <a:prstGeom prst="rect">
            <a:avLst/>
          </a:prstGeom>
          <a:solidFill>
            <a:srgbClr val="FFC000">
              <a:alpha val="12000"/>
            </a:srgbClr>
          </a:solidFill>
          <a:ln w="3175">
            <a:solidFill>
              <a:srgbClr val="9D9E9E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sz="16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231102" y="1580506"/>
            <a:ext cx="6402417" cy="672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Современное состояние проблемы, научно-практическая значимость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175497" y="3566257"/>
            <a:ext cx="6402417" cy="38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Указывается цель исследования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231102" y="5406968"/>
            <a:ext cx="6402417" cy="38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Указываются задачи исследования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126448" y="776926"/>
            <a:ext cx="1092752" cy="5842730"/>
            <a:chOff x="126448" y="776926"/>
            <a:chExt cx="1092752" cy="584273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126448" y="776926"/>
              <a:ext cx="1092752" cy="1014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 flipV="1">
              <a:off x="180000" y="856220"/>
              <a:ext cx="0" cy="5763436"/>
            </a:xfrm>
            <a:prstGeom prst="line">
              <a:avLst/>
            </a:prstGeom>
            <a:ln w="1111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52296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колонтитул вер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6377156"/>
            <a:ext cx="1260000" cy="3744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9392689" y="6390623"/>
            <a:ext cx="303288" cy="3474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58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58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49144" y="116632"/>
            <a:ext cx="358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международная конференция</a:t>
            </a:r>
          </a:p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«ТЕХНОЛОГИИ ИНЖЕНЕРНОГО БУДУЩЕГО»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277397" y="112347"/>
            <a:ext cx="3528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5547" cy="64669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0011" y="1052736"/>
            <a:ext cx="2386073" cy="2340000"/>
          </a:xfrm>
          <a:prstGeom prst="rect">
            <a:avLst/>
          </a:prstGeom>
          <a:solidFill>
            <a:srgbClr val="FFC000">
              <a:alpha val="12000"/>
            </a:srgbClr>
          </a:solidFill>
          <a:ln w="3175">
            <a:solidFill>
              <a:srgbClr val="9D9E9E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</a:t>
            </a:r>
            <a:endParaRPr lang="ru-RU" sz="16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20011" y="3798781"/>
            <a:ext cx="2386073" cy="2340000"/>
          </a:xfrm>
          <a:prstGeom prst="rect">
            <a:avLst/>
          </a:prstGeom>
          <a:solidFill>
            <a:srgbClr val="FFC000">
              <a:alpha val="12000"/>
            </a:srgbClr>
          </a:solidFill>
          <a:ln w="3175">
            <a:solidFill>
              <a:srgbClr val="9D9E9E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 исследования</a:t>
            </a:r>
            <a:endParaRPr lang="ru-RU" sz="16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26448" y="776926"/>
            <a:ext cx="1092752" cy="5842730"/>
            <a:chOff x="126448" y="776926"/>
            <a:chExt cx="1092752" cy="584273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26448" y="776926"/>
              <a:ext cx="1092752" cy="1014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80000" y="856220"/>
              <a:ext cx="0" cy="5763436"/>
            </a:xfrm>
            <a:prstGeom prst="line">
              <a:avLst/>
            </a:prstGeom>
            <a:ln w="1111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69509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колонтитул вер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6377156"/>
            <a:ext cx="1260000" cy="3744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9392689" y="6390623"/>
            <a:ext cx="303288" cy="3474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58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58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49144" y="116632"/>
            <a:ext cx="358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международная конференция</a:t>
            </a:r>
          </a:p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«ТЕХНОЛОГИИ ИНЖЕНЕРНОГО БУДУЩЕГО»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277397" y="112347"/>
            <a:ext cx="3528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5547" cy="64669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39763" y="1774413"/>
            <a:ext cx="8964000" cy="20005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0006" y="1003375"/>
            <a:ext cx="90235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 этом разделе размещается краткое описание исследования, можно разместить схемы, иллюстрации, примеры.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26448" y="776926"/>
            <a:ext cx="1092752" cy="5842730"/>
            <a:chOff x="126448" y="776926"/>
            <a:chExt cx="1092752" cy="584273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26448" y="776926"/>
              <a:ext cx="1092752" cy="1014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80000" y="856220"/>
              <a:ext cx="0" cy="5763436"/>
            </a:xfrm>
            <a:prstGeom prst="line">
              <a:avLst/>
            </a:prstGeom>
            <a:ln w="1111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735031" y="2329162"/>
            <a:ext cx="264753" cy="264753"/>
            <a:chOff x="7766459" y="4774024"/>
            <a:chExt cx="264753" cy="264753"/>
          </a:xfrm>
        </p:grpSpPr>
        <p:sp>
          <p:nvSpPr>
            <p:cNvPr id="58" name="Блок-схема: узел 57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35031" y="2967942"/>
            <a:ext cx="264753" cy="264753"/>
            <a:chOff x="7766459" y="4774024"/>
            <a:chExt cx="264753" cy="264753"/>
          </a:xfrm>
        </p:grpSpPr>
        <p:sp>
          <p:nvSpPr>
            <p:cNvPr id="61" name="Блок-схема: узел 60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735031" y="3625306"/>
            <a:ext cx="264753" cy="264753"/>
            <a:chOff x="7766459" y="4774024"/>
            <a:chExt cx="264753" cy="264753"/>
          </a:xfrm>
        </p:grpSpPr>
        <p:sp>
          <p:nvSpPr>
            <p:cNvPr id="64" name="Блок-схема: узел 63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sp>
        <p:nvSpPr>
          <p:cNvPr id="69" name="Прямоугольник 68"/>
          <p:cNvSpPr/>
          <p:nvPr/>
        </p:nvSpPr>
        <p:spPr>
          <a:xfrm>
            <a:off x="1208584" y="2276872"/>
            <a:ext cx="5032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Схемы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208584" y="2915652"/>
            <a:ext cx="5155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Иллюстрации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208584" y="3573016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Примеры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208584" y="4292492"/>
            <a:ext cx="5441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208584" y="4992547"/>
            <a:ext cx="5222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208584" y="5723964"/>
            <a:ext cx="5441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grpSp>
        <p:nvGrpSpPr>
          <p:cNvPr id="81" name="Группа 80"/>
          <p:cNvGrpSpPr/>
          <p:nvPr/>
        </p:nvGrpSpPr>
        <p:grpSpPr>
          <a:xfrm>
            <a:off x="735031" y="4344782"/>
            <a:ext cx="264753" cy="264753"/>
            <a:chOff x="7766459" y="4774024"/>
            <a:chExt cx="264753" cy="264753"/>
          </a:xfrm>
        </p:grpSpPr>
        <p:sp>
          <p:nvSpPr>
            <p:cNvPr id="82" name="Блок-схема: узел 81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735031" y="5044837"/>
            <a:ext cx="264753" cy="264753"/>
            <a:chOff x="7766459" y="4774024"/>
            <a:chExt cx="264753" cy="264753"/>
          </a:xfrm>
        </p:grpSpPr>
        <p:sp>
          <p:nvSpPr>
            <p:cNvPr id="85" name="Блок-схема: узел 84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735031" y="5776254"/>
            <a:ext cx="264753" cy="264753"/>
            <a:chOff x="7766459" y="4774024"/>
            <a:chExt cx="264753" cy="264753"/>
          </a:xfrm>
        </p:grpSpPr>
        <p:sp>
          <p:nvSpPr>
            <p:cNvPr id="88" name="Блок-схема: узел 87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512679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колонтитул вер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6377156"/>
            <a:ext cx="1260000" cy="3744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9392689" y="6390623"/>
            <a:ext cx="303288" cy="3474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58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658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49144" y="116632"/>
            <a:ext cx="358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международная конференция</a:t>
            </a:r>
          </a:p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«ТЕХНОЛОГИИ ИНЖЕНЕРНОГО БУДУЩЕГО»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277397" y="112347"/>
            <a:ext cx="3528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5547" cy="64669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39763" y="1774413"/>
            <a:ext cx="8964000" cy="20005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0006" y="1003375"/>
            <a:ext cx="90235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 этом разделе размещается краткое описание исследования, можно разместить схемы, иллюстрации, примеры.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26448" y="776926"/>
            <a:ext cx="1092752" cy="5842730"/>
            <a:chOff x="126448" y="776926"/>
            <a:chExt cx="1092752" cy="584273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26448" y="776926"/>
              <a:ext cx="1092752" cy="1014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80000" y="856220"/>
              <a:ext cx="0" cy="5763436"/>
            </a:xfrm>
            <a:prstGeom prst="line">
              <a:avLst/>
            </a:prstGeom>
            <a:ln w="1111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735031" y="2329162"/>
            <a:ext cx="264753" cy="264753"/>
            <a:chOff x="7766459" y="4774024"/>
            <a:chExt cx="264753" cy="264753"/>
          </a:xfrm>
        </p:grpSpPr>
        <p:sp>
          <p:nvSpPr>
            <p:cNvPr id="58" name="Блок-схема: узел 57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35031" y="2967942"/>
            <a:ext cx="264753" cy="264753"/>
            <a:chOff x="7766459" y="4774024"/>
            <a:chExt cx="264753" cy="264753"/>
          </a:xfrm>
        </p:grpSpPr>
        <p:sp>
          <p:nvSpPr>
            <p:cNvPr id="61" name="Блок-схема: узел 60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735031" y="3625306"/>
            <a:ext cx="264753" cy="264753"/>
            <a:chOff x="7766459" y="4774024"/>
            <a:chExt cx="264753" cy="264753"/>
          </a:xfrm>
        </p:grpSpPr>
        <p:sp>
          <p:nvSpPr>
            <p:cNvPr id="64" name="Блок-схема: узел 63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sp>
        <p:nvSpPr>
          <p:cNvPr id="69" name="Прямоугольник 68"/>
          <p:cNvSpPr/>
          <p:nvPr/>
        </p:nvSpPr>
        <p:spPr>
          <a:xfrm>
            <a:off x="1208584" y="2276872"/>
            <a:ext cx="5032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Схемы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208584" y="2915652"/>
            <a:ext cx="5155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Иллюстрации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208584" y="3573016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Примеры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208584" y="4292492"/>
            <a:ext cx="5441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208584" y="4992547"/>
            <a:ext cx="5222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208584" y="5723964"/>
            <a:ext cx="5441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grpSp>
        <p:nvGrpSpPr>
          <p:cNvPr id="81" name="Группа 80"/>
          <p:cNvGrpSpPr/>
          <p:nvPr/>
        </p:nvGrpSpPr>
        <p:grpSpPr>
          <a:xfrm>
            <a:off x="735031" y="4344782"/>
            <a:ext cx="264753" cy="264753"/>
            <a:chOff x="7766459" y="4774024"/>
            <a:chExt cx="264753" cy="264753"/>
          </a:xfrm>
        </p:grpSpPr>
        <p:sp>
          <p:nvSpPr>
            <p:cNvPr id="82" name="Блок-схема: узел 81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735031" y="5044837"/>
            <a:ext cx="264753" cy="264753"/>
            <a:chOff x="7766459" y="4774024"/>
            <a:chExt cx="264753" cy="264753"/>
          </a:xfrm>
        </p:grpSpPr>
        <p:sp>
          <p:nvSpPr>
            <p:cNvPr id="85" name="Блок-схема: узел 84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735031" y="5776254"/>
            <a:ext cx="264753" cy="264753"/>
            <a:chOff x="7766459" y="4774024"/>
            <a:chExt cx="264753" cy="264753"/>
          </a:xfrm>
        </p:grpSpPr>
        <p:sp>
          <p:nvSpPr>
            <p:cNvPr id="88" name="Блок-схема: узел 87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937333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колонтитул вер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6377156"/>
            <a:ext cx="1260000" cy="3744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9392689" y="6390623"/>
            <a:ext cx="303288" cy="3474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58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658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49144" y="116632"/>
            <a:ext cx="358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международная конференция</a:t>
            </a:r>
          </a:p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«ТЕХНОЛОГИИ ИНЖЕНЕРНОГО БУДУЩЕГО»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277397" y="112347"/>
            <a:ext cx="3528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5547" cy="64669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39763" y="1774413"/>
            <a:ext cx="8964000" cy="20005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0006" y="1003375"/>
            <a:ext cx="90235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 этом разделе размещается краткое описание исследования, можно разместить схемы, иллюстрации, примеры.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26448" y="776926"/>
            <a:ext cx="1092752" cy="5842730"/>
            <a:chOff x="126448" y="776926"/>
            <a:chExt cx="1092752" cy="584273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26448" y="776926"/>
              <a:ext cx="1092752" cy="1014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80000" y="856220"/>
              <a:ext cx="0" cy="5763436"/>
            </a:xfrm>
            <a:prstGeom prst="line">
              <a:avLst/>
            </a:prstGeom>
            <a:ln w="1111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735031" y="2329162"/>
            <a:ext cx="264753" cy="264753"/>
            <a:chOff x="7766459" y="4774024"/>
            <a:chExt cx="264753" cy="264753"/>
          </a:xfrm>
        </p:grpSpPr>
        <p:sp>
          <p:nvSpPr>
            <p:cNvPr id="58" name="Блок-схема: узел 57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35031" y="2967942"/>
            <a:ext cx="264753" cy="264753"/>
            <a:chOff x="7766459" y="4774024"/>
            <a:chExt cx="264753" cy="264753"/>
          </a:xfrm>
        </p:grpSpPr>
        <p:sp>
          <p:nvSpPr>
            <p:cNvPr id="61" name="Блок-схема: узел 60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735031" y="3625306"/>
            <a:ext cx="264753" cy="264753"/>
            <a:chOff x="7766459" y="4774024"/>
            <a:chExt cx="264753" cy="264753"/>
          </a:xfrm>
        </p:grpSpPr>
        <p:sp>
          <p:nvSpPr>
            <p:cNvPr id="64" name="Блок-схема: узел 63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sp>
        <p:nvSpPr>
          <p:cNvPr id="69" name="Прямоугольник 68"/>
          <p:cNvSpPr/>
          <p:nvPr/>
        </p:nvSpPr>
        <p:spPr>
          <a:xfrm>
            <a:off x="1208584" y="2276872"/>
            <a:ext cx="5032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Схемы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208584" y="2915652"/>
            <a:ext cx="5155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Иллюстрации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208584" y="3573016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Примеры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208584" y="4292492"/>
            <a:ext cx="5441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208584" y="4992547"/>
            <a:ext cx="5222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208584" y="5723964"/>
            <a:ext cx="5441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grpSp>
        <p:nvGrpSpPr>
          <p:cNvPr id="81" name="Группа 80"/>
          <p:cNvGrpSpPr/>
          <p:nvPr/>
        </p:nvGrpSpPr>
        <p:grpSpPr>
          <a:xfrm>
            <a:off x="735031" y="4344782"/>
            <a:ext cx="264753" cy="264753"/>
            <a:chOff x="7766459" y="4774024"/>
            <a:chExt cx="264753" cy="264753"/>
          </a:xfrm>
        </p:grpSpPr>
        <p:sp>
          <p:nvSpPr>
            <p:cNvPr id="82" name="Блок-схема: узел 81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735031" y="5044837"/>
            <a:ext cx="264753" cy="264753"/>
            <a:chOff x="7766459" y="4774024"/>
            <a:chExt cx="264753" cy="264753"/>
          </a:xfrm>
        </p:grpSpPr>
        <p:sp>
          <p:nvSpPr>
            <p:cNvPr id="85" name="Блок-схема: узел 84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735031" y="5776254"/>
            <a:ext cx="264753" cy="264753"/>
            <a:chOff x="7766459" y="4774024"/>
            <a:chExt cx="264753" cy="264753"/>
          </a:xfrm>
        </p:grpSpPr>
        <p:sp>
          <p:nvSpPr>
            <p:cNvPr id="88" name="Блок-схема: узел 87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56101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колонтитул вер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6377156"/>
            <a:ext cx="1260000" cy="3744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9392689" y="6390623"/>
            <a:ext cx="303288" cy="3474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58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658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49144" y="116632"/>
            <a:ext cx="358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международная конференция</a:t>
            </a:r>
          </a:p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«ТЕХНОЛОГИИ ИНЖЕНЕРНОГО БУДУЩЕГО»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277397" y="112347"/>
            <a:ext cx="3528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5547" cy="646691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5083410" y="2977464"/>
            <a:ext cx="3960000" cy="3312000"/>
          </a:xfrm>
          <a:prstGeom prst="roundRect">
            <a:avLst/>
          </a:prstGeom>
          <a:solidFill>
            <a:srgbClr val="FFC000">
              <a:alpha val="12000"/>
            </a:srgbClr>
          </a:solidFill>
          <a:ln w="3175">
            <a:solidFill>
              <a:srgbClr val="9D9E9E"/>
            </a:solidFill>
          </a:ln>
        </p:spPr>
        <p:txBody>
          <a:bodyPr wrap="square" anchor="ctr">
            <a:spAutoFit/>
          </a:bodyPr>
          <a:lstStyle/>
          <a:p>
            <a:pPr algn="ctr"/>
            <a:endParaRPr lang="ru-RU" sz="16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7182" y="2977464"/>
            <a:ext cx="3960000" cy="3312000"/>
          </a:xfrm>
          <a:prstGeom prst="roundRect">
            <a:avLst/>
          </a:prstGeom>
          <a:solidFill>
            <a:srgbClr val="FFC000">
              <a:alpha val="12000"/>
            </a:srgbClr>
          </a:solidFill>
          <a:ln w="3175">
            <a:solidFill>
              <a:srgbClr val="9D9E9E"/>
            </a:solidFill>
          </a:ln>
        </p:spPr>
        <p:txBody>
          <a:bodyPr wrap="square" anchor="ctr">
            <a:spAutoFit/>
          </a:bodyPr>
          <a:lstStyle/>
          <a:p>
            <a:pPr algn="ctr"/>
            <a:endParaRPr lang="ru-RU" sz="16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922662" y="1841026"/>
            <a:ext cx="2512470" cy="1791301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 w="6350">
            <a:solidFill>
              <a:srgbClr val="C3C3C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Скругленный прямоугольник 39"/>
          <p:cNvSpPr/>
          <p:nvPr/>
        </p:nvSpPr>
        <p:spPr>
          <a:xfrm>
            <a:off x="356434" y="1841026"/>
            <a:ext cx="2512470" cy="1791301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 w="6350">
            <a:solidFill>
              <a:srgbClr val="C3C3C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TextBox 41"/>
          <p:cNvSpPr txBox="1"/>
          <p:nvPr/>
        </p:nvSpPr>
        <p:spPr>
          <a:xfrm>
            <a:off x="5294385" y="2275011"/>
            <a:ext cx="1769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Полученный эффект от внедрения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8157" y="2413511"/>
            <a:ext cx="176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Методика расчета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12670" y="4171799"/>
            <a:ext cx="1769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Описание методики расчета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78898" y="4033300"/>
            <a:ext cx="1769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Описание полученного эффекта от внедрения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10006" y="692696"/>
            <a:ext cx="90235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ЭКОНОМИЧЕСКОЕ ОБОСНОВАНИЕ</a:t>
            </a:r>
          </a:p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(Этот слайд включается в презентацию, если есть данный раздел в исследовательской работе)</a:t>
            </a:r>
          </a:p>
        </p:txBody>
      </p:sp>
    </p:spTree>
    <p:extLst>
      <p:ext uri="{BB962C8B-B14F-4D97-AF65-F5344CB8AC3E}">
        <p14:creationId xmlns:p14="http://schemas.microsoft.com/office/powerpoint/2010/main" val="4792954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колонтитул вер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6377156"/>
            <a:ext cx="1260000" cy="3744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9392689" y="6390623"/>
            <a:ext cx="303288" cy="3474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58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658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49144" y="116632"/>
            <a:ext cx="358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международная конференция</a:t>
            </a:r>
          </a:p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«ТЕХНОЛОГИИ ИНЖЕНЕРНОГО БУДУЩЕГО»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277397" y="112347"/>
            <a:ext cx="3528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5547" cy="64669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39763" y="1774413"/>
            <a:ext cx="8964000" cy="20005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9762" y="1124744"/>
            <a:ext cx="89640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26448" y="776926"/>
            <a:ext cx="1092752" cy="5842730"/>
            <a:chOff x="126448" y="776926"/>
            <a:chExt cx="1092752" cy="584273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26448" y="776926"/>
              <a:ext cx="1092752" cy="1014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80000" y="856220"/>
              <a:ext cx="0" cy="5763436"/>
            </a:xfrm>
            <a:prstGeom prst="line">
              <a:avLst/>
            </a:prstGeom>
            <a:ln w="1111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ик 35"/>
          <p:cNvSpPr/>
          <p:nvPr/>
        </p:nvSpPr>
        <p:spPr>
          <a:xfrm>
            <a:off x="639762" y="2413936"/>
            <a:ext cx="8964001" cy="38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Здесь размещаются выводы по теме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66712519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18325</TotalTime>
  <Words>442</Words>
  <Application>Microsoft Office PowerPoint</Application>
  <PresentationFormat>Лист A4 (210x297 мм)</PresentationFormat>
  <Paragraphs>106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Вильямс А.И.</dc:creator>
  <cp:lastModifiedBy>Корабельников М.В.</cp:lastModifiedBy>
  <cp:revision>824</cp:revision>
  <cp:lastPrinted>2023-11-08T15:47:17Z</cp:lastPrinted>
  <dcterms:created xsi:type="dcterms:W3CDTF">2017-04-27T12:09:41Z</dcterms:created>
  <dcterms:modified xsi:type="dcterms:W3CDTF">2024-12-03T10:58:49Z</dcterms:modified>
</cp:coreProperties>
</file>